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6" r:id="rId3"/>
    <p:sldId id="287" r:id="rId4"/>
    <p:sldId id="348" r:id="rId5"/>
    <p:sldId id="345" r:id="rId6"/>
    <p:sldId id="288" r:id="rId7"/>
    <p:sldId id="289" r:id="rId8"/>
    <p:sldId id="290" r:id="rId9"/>
    <p:sldId id="291" r:id="rId10"/>
    <p:sldId id="292" r:id="rId11"/>
    <p:sldId id="294" r:id="rId12"/>
    <p:sldId id="295" r:id="rId13"/>
    <p:sldId id="296" r:id="rId14"/>
    <p:sldId id="349" r:id="rId15"/>
    <p:sldId id="350" r:id="rId16"/>
    <p:sldId id="320" r:id="rId17"/>
    <p:sldId id="321" r:id="rId18"/>
    <p:sldId id="322" r:id="rId19"/>
    <p:sldId id="299" r:id="rId20"/>
    <p:sldId id="300" r:id="rId21"/>
    <p:sldId id="301" r:id="rId22"/>
    <p:sldId id="302" r:id="rId23"/>
    <p:sldId id="304" r:id="rId24"/>
    <p:sldId id="305" r:id="rId25"/>
    <p:sldId id="344" r:id="rId26"/>
    <p:sldId id="35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2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6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3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6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9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4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05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3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25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72611-A8C1-41B5-84EF-BD841ED66924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B4BE4-763D-44C7-8D7D-F8EF94E8D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ti.mail.ru/child/vospitatel-pugaet-rebenka-chto-dela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175" y="316523"/>
            <a:ext cx="9556595" cy="19431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i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785" y="2015196"/>
            <a:ext cx="11601985" cy="4320289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Психологическое </a:t>
            </a:r>
            <a:r>
              <a:rPr lang="kk-KZ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сопровождение детей с нарушениями общения и социального взаимодействия </a:t>
            </a:r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(аутизмом) </a:t>
            </a:r>
            <a:r>
              <a:rPr lang="kk-KZ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школьных организациях образования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	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Ерсарина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А.К. –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-консультативным отделом 			                             Национального научно-практического центра развития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   специального и инклюзивного образования, канд. психол.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4" y="432263"/>
            <a:ext cx="1578459" cy="1479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0319" y="482779"/>
            <a:ext cx="1706939" cy="153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Организация психологической работы с детьми РАС в школе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1.Группа </a:t>
            </a:r>
            <a:r>
              <a:rPr lang="ru-RU" dirty="0"/>
              <a:t>состоит из 4-6 детей с примерно одинаковым уровнем психического и речевого </a:t>
            </a:r>
            <a:r>
              <a:rPr lang="ru-RU" dirty="0" smtClean="0"/>
              <a:t>развития. В группу помимо аутичных детей могут включаться дети с другими проблемами развития (ЗПР, нарушения речи, легкие нарушения интеллекта, СДВГ), имеющие проблемы с поведением и коммуникацией. </a:t>
            </a:r>
          </a:p>
          <a:p>
            <a:pPr marL="0" indent="0">
              <a:buNone/>
            </a:pPr>
            <a:r>
              <a:rPr lang="ru-RU" dirty="0" smtClean="0"/>
              <a:t>Занятия </a:t>
            </a:r>
            <a:r>
              <a:rPr lang="ru-RU" dirty="0"/>
              <a:t>проводятся два раза в неделю. Продолжительность занятия 45 мин., а цикл занятий по программе может охватывать от 3 до 6 месяцев, возможно посещение группы в течение года. </a:t>
            </a:r>
          </a:p>
          <a:p>
            <a:pPr marL="0" indent="0">
              <a:buNone/>
            </a:pPr>
            <a:r>
              <a:rPr lang="ru-RU" dirty="0"/>
              <a:t>Программа групповых занятий включает в себя несколько блоков, образующих структуру занятия. Каждый блок повторяется на каждом занятии, изменяется (усложняется, расширяется) лишь комплекс упражнений, игр, заданий, их составляющих. Структура занятия включает в себя:</a:t>
            </a:r>
          </a:p>
          <a:p>
            <a:pPr marL="0" indent="0">
              <a:buNone/>
            </a:pPr>
            <a:r>
              <a:rPr lang="ru-RU" dirty="0"/>
              <a:t>- коммуникативный блок: приветствие, беседа, коммуникативные упражнения;</a:t>
            </a:r>
          </a:p>
          <a:p>
            <a:pPr marL="0" indent="0">
              <a:buNone/>
            </a:pPr>
            <a:r>
              <a:rPr lang="ru-RU" dirty="0"/>
              <a:t>- телесно-двигательный блок: совместные двигательные упражнения и игры;</a:t>
            </a:r>
          </a:p>
          <a:p>
            <a:pPr marL="0" indent="0">
              <a:buNone/>
            </a:pPr>
            <a:r>
              <a:rPr lang="ru-RU" dirty="0"/>
              <a:t>- музыкально-двигательный блок;</a:t>
            </a:r>
          </a:p>
          <a:p>
            <a:pPr marL="0" indent="0">
              <a:buNone/>
            </a:pPr>
            <a:r>
              <a:rPr lang="ru-RU" dirty="0"/>
              <a:t>- эмоциональный блок;</a:t>
            </a:r>
          </a:p>
          <a:p>
            <a:pPr marL="0" indent="0">
              <a:buNone/>
            </a:pPr>
            <a:r>
              <a:rPr lang="ru-RU" dirty="0"/>
              <a:t>- игровой блок;</a:t>
            </a:r>
          </a:p>
          <a:p>
            <a:pPr marL="0" indent="0">
              <a:buNone/>
            </a:pPr>
            <a:r>
              <a:rPr lang="ru-RU" dirty="0"/>
              <a:t>- социальный блок;</a:t>
            </a:r>
          </a:p>
          <a:p>
            <a:pPr marL="0" indent="0">
              <a:buNone/>
            </a:pPr>
            <a:r>
              <a:rPr lang="ru-RU" dirty="0"/>
              <a:t>- прощание.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29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.Коммуникативный </a:t>
            </a:r>
            <a:r>
              <a:rPr lang="ru-RU" b="1" dirty="0"/>
              <a:t>блок.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1. Приветствие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Знакомство. Дети и психолог садятся на ковер в круг. Психолог называет свое имя, а затем каждый из детей представляется «Меня зовут … Привет всем!»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 </a:t>
            </a:r>
            <a:r>
              <a:rPr lang="ru-RU" dirty="0"/>
              <a:t>Дети садятся в круг. Первый ребенок произносит своё имя. Следующий ребенок повторяет имя предыдущего, а затем называет своё имя и т.д. </a:t>
            </a:r>
          </a:p>
          <a:p>
            <a:pPr marL="0" indent="0">
              <a:buNone/>
            </a:pPr>
            <a:r>
              <a:rPr lang="ru-RU" dirty="0" smtClean="0"/>
              <a:t>3) </a:t>
            </a:r>
            <a:r>
              <a:rPr lang="ru-RU" dirty="0"/>
              <a:t>Игра «Привет». Дети ходят по комнате, при этом они должны поздороваться с каждым из группы за руку и сказать при этом: «Привет! 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/>
              <a:t>Дети садятся в круг. Первый произносит свое имя, приветствие и делает какое-то движение руками, ногами, телом. Вся группа хором повторяет его имя и движение, сделанное им. Затем инициатива передается соседу справа или слева.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09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2. Беседа.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Развитие умения </a:t>
            </a:r>
            <a:r>
              <a:rPr lang="ru-RU" dirty="0"/>
              <a:t>вступать и поддерживать вербальный диалог, используя также невербальные средства общения: мимику, интонацию, жесты, пантомиму.</a:t>
            </a:r>
          </a:p>
          <a:p>
            <a:pPr marL="0" indent="0">
              <a:buNone/>
            </a:pPr>
            <a:r>
              <a:rPr lang="ru-RU" dirty="0"/>
              <a:t>Необходимо заранее продумать темы для беседы, начиная с самых простых и доступных для детей, постепенно переходя к более сложным, требующих от ребенка подготовки.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тема </a:t>
            </a:r>
            <a:r>
              <a:rPr lang="ru-RU" b="1" dirty="0"/>
              <a:t>беседы: «Все обо мне</a:t>
            </a:r>
            <a:r>
              <a:rPr lang="ru-RU" dirty="0"/>
              <a:t>». Психолог проводит предварительную беседу о том, что обычно спрашивают у детей при первой встрече взрослые и как отвечать на те или иные вопросы. Примерный круг вопросов:</a:t>
            </a:r>
          </a:p>
          <a:p>
            <a:pPr marL="0" indent="0">
              <a:buNone/>
            </a:pPr>
            <a:r>
              <a:rPr lang="ru-RU" dirty="0"/>
              <a:t>- как тебя зовут? и др. варианты: «как твое имя?», «как твоя фамилия и отчество?;</a:t>
            </a:r>
          </a:p>
          <a:p>
            <a:pPr marL="0" indent="0">
              <a:buNone/>
            </a:pPr>
            <a:r>
              <a:rPr lang="ru-RU" dirty="0"/>
              <a:t>- сколько тебе лет? «назови свой возраст»; </a:t>
            </a:r>
          </a:p>
          <a:p>
            <a:pPr marL="0" indent="0">
              <a:buNone/>
            </a:pPr>
            <a:r>
              <a:rPr lang="ru-RU" dirty="0"/>
              <a:t>- «когда у тебя день рождения?»;</a:t>
            </a:r>
          </a:p>
          <a:p>
            <a:pPr marL="0" indent="0">
              <a:buNone/>
            </a:pPr>
            <a:r>
              <a:rPr lang="ru-RU" dirty="0"/>
              <a:t>- где ты живешь? «Скажи свой адрес».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43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Объяснение правил </a:t>
            </a:r>
            <a:r>
              <a:rPr lang="ru-RU" dirty="0"/>
              <a:t>ведения беседы: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смотреть </a:t>
            </a:r>
            <a:r>
              <a:rPr lang="ru-RU" dirty="0"/>
              <a:t>в глаза собеседнику,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внимательно </a:t>
            </a:r>
            <a:r>
              <a:rPr lang="ru-RU" dirty="0"/>
              <a:t>слушать и проявлять заинтересованность к партнеру по беседе,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доброжелательно </a:t>
            </a:r>
            <a:r>
              <a:rPr lang="ru-RU" dirty="0"/>
              <a:t>отвечать на вопросы и задавать вопросы.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Уточняется</a:t>
            </a:r>
            <a:r>
              <a:rPr lang="ru-RU" dirty="0"/>
              <a:t>, какие вопросы можно задавать сверстникам и неуместно (неучтиво) спрашивать у взрослых и малознакомых людей.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Другие темы бесед, </a:t>
            </a:r>
            <a:r>
              <a:rPr lang="ru-RU" dirty="0"/>
              <a:t>диалогов на </a:t>
            </a:r>
            <a:r>
              <a:rPr lang="ru-RU" dirty="0" smtClean="0"/>
              <a:t>различные бытовые, а затем социальные темы: </a:t>
            </a:r>
            <a:r>
              <a:rPr lang="ru-RU" dirty="0"/>
              <a:t>«Моя семья</a:t>
            </a:r>
            <a:r>
              <a:rPr lang="ru-RU" dirty="0" smtClean="0"/>
              <a:t>», </a:t>
            </a:r>
            <a:r>
              <a:rPr lang="ru-RU" dirty="0"/>
              <a:t>«Как я провел воскресенье?»;</a:t>
            </a:r>
          </a:p>
          <a:p>
            <a:pPr marL="0" indent="0">
              <a:buNone/>
            </a:pPr>
            <a:r>
              <a:rPr lang="ru-RU" dirty="0"/>
              <a:t>«Мои интересы или любимые занятия» и т.д.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399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9352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II</a:t>
            </a:r>
            <a:r>
              <a:rPr lang="ru-RU" b="1" dirty="0"/>
              <a:t>. Телесно-двигательный блок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На </a:t>
            </a:r>
            <a:r>
              <a:rPr lang="ru-RU" b="1" dirty="0"/>
              <a:t>первом этапе</a:t>
            </a:r>
            <a:r>
              <a:rPr lang="ru-RU" dirty="0"/>
              <a:t> упражнения выполняются каждым ребенком </a:t>
            </a:r>
            <a:r>
              <a:rPr lang="ru-RU" dirty="0" smtClean="0"/>
              <a:t>самостоятельно </a:t>
            </a:r>
            <a:r>
              <a:rPr lang="ru-RU" dirty="0"/>
              <a:t>без телесного взаимодействия. Основная цель игр и упражнений – подчинение всех участников группы правилам и условиям игры, а также </a:t>
            </a:r>
            <a:r>
              <a:rPr lang="ru-RU" dirty="0" smtClean="0"/>
              <a:t>повышение психофизического тонуса, освоение </a:t>
            </a:r>
            <a:r>
              <a:rPr lang="ru-RU" dirty="0"/>
              <a:t>различных двигательных и телесных </a:t>
            </a:r>
            <a:r>
              <a:rPr lang="ru-RU" dirty="0" smtClean="0"/>
              <a:t>навыков, развитие произвольной регуляции 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1. Двигательные упражнения.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1) Игра «Солдаты». Под счет взрослого «Раз-два» дети маршируют по кругу, выполняя реципрокные движения рук и ног. Выполняются также команды: «Стоп», «Развернуться», «Налево», «Направо», «Присесть», «Лечь», «Встать».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«</a:t>
            </a:r>
            <a:r>
              <a:rPr lang="ru-RU" dirty="0"/>
              <a:t>Стоп-упражнения». </a:t>
            </a:r>
            <a:r>
              <a:rPr lang="ru-RU" dirty="0" smtClean="0"/>
              <a:t>Дети </a:t>
            </a:r>
            <a:r>
              <a:rPr lang="ru-RU" dirty="0"/>
              <a:t>ходят по кругу: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dirty="0" smtClean="0"/>
              <a:t>по </a:t>
            </a:r>
            <a:r>
              <a:rPr lang="ru-RU" dirty="0"/>
              <a:t>условному сигналу: </a:t>
            </a:r>
            <a:r>
              <a:rPr lang="ru-RU" dirty="0" smtClean="0"/>
              <a:t>на </a:t>
            </a:r>
            <a:r>
              <a:rPr lang="ru-RU" dirty="0"/>
              <a:t>один хлопок – дети разворачиваются и идут обратно по кругу, а на два хлопка – останавливаются</a:t>
            </a:r>
            <a:r>
              <a:rPr lang="ru-RU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/>
              <a:t>3</a:t>
            </a:r>
            <a:r>
              <a:rPr lang="ru-RU" dirty="0" smtClean="0"/>
              <a:t>)</a:t>
            </a:r>
            <a:r>
              <a:rPr lang="ru-RU" dirty="0"/>
              <a:t> </a:t>
            </a:r>
            <a:r>
              <a:rPr lang="ru-RU" dirty="0" smtClean="0"/>
              <a:t>«Надувная </a:t>
            </a:r>
            <a:r>
              <a:rPr lang="ru-RU" dirty="0"/>
              <a:t>кукла». Дети лежат на полу, изображая расслабленных («спущенных») кукол. </a:t>
            </a:r>
            <a:r>
              <a:rPr lang="ru-RU" dirty="0" smtClean="0"/>
              <a:t>Под имитацию звуков работающего </a:t>
            </a:r>
            <a:r>
              <a:rPr lang="ru-RU" dirty="0"/>
              <a:t>насоса и дети, «надуваясь», напрягают сначала ноги, затем руки, затем туловище, шею и голову. После нескольких секунд напряжения взрослый </a:t>
            </a:r>
            <a:r>
              <a:rPr lang="ru-RU" dirty="0" smtClean="0"/>
              <a:t>«убирает пломбу, спуская </a:t>
            </a:r>
            <a:r>
              <a:rPr lang="ru-RU" dirty="0"/>
              <a:t>воздух» и дети снимают напряжение, расслабляя поочередно части тела.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313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i="1" dirty="0"/>
              <a:t>Второй этап</a:t>
            </a:r>
            <a:r>
              <a:rPr lang="ru-RU" b="1" dirty="0"/>
              <a:t> </a:t>
            </a:r>
            <a:r>
              <a:rPr lang="ru-RU" dirty="0"/>
              <a:t>– совместные упражнения и игры с телесным контактом и взаимодействием. Цель игр и упражнений</a:t>
            </a:r>
            <a:r>
              <a:rPr lang="ru-RU" b="1" dirty="0"/>
              <a:t> -</a:t>
            </a:r>
            <a:r>
              <a:rPr lang="ru-RU" dirty="0"/>
              <a:t> развитие способности чувствовать партнера на телесном уровне, подстраиваться под него, согласовывать свои действия с действиями другого ребенка, действовать с учетом его особенностей и возможностей, а также потребностей и интересов. Такие игры, предоставляя детям опыт чувствования партнера и ответственности, способствуют переживанию у них чувства общности с другим человеком, доверия к другим людям и сплочения с ними.</a:t>
            </a:r>
          </a:p>
          <a:p>
            <a:pPr marL="0" indent="0">
              <a:buNone/>
            </a:pPr>
            <a:r>
              <a:rPr lang="ru-RU" dirty="0"/>
              <a:t>1) «Хлопки», «Велосипед». Дети делятся на пары. Встают против друга и одновременно хлопают в ладоши друг друга; совместно крутят «велосипед» руками, потом в положении лежа – ногами.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«</a:t>
            </a:r>
            <a:r>
              <a:rPr lang="ru-RU" dirty="0"/>
              <a:t>Ладонь в ладонь». Дети разбиваются на пары, прижимают ладошки друг к другу и таким образом, двигаются по комнате, в которой можно установить различные препятствия. Каждая пара должна их преодолеть, не разъединяя ладошек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3)</a:t>
            </a:r>
            <a:r>
              <a:rPr lang="ru-RU" dirty="0"/>
              <a:t> «Сиамские близнецы». Дети разбиваются па пары и встают как можно ближе к своему партнеру. Взрослый бинтом обматывает правую руку одного партнера с левой рукой другого. Аналогично соединяются и ноги. Затем детям даются различные задания: пройти по комнате, перешагивать препятствия, нарисовать рисунок и др. Затем можно обсудить, что и как чувствовали: уверенно или нет, как удавалось взаимодействие.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/>
              <a:t>«Поводырь у слепого». Дети разбиваются в пары. Одному закрывают повязкой глаза (он «слепой») другой поводырь должен провести его. После меняются ролями. Затем можно обсудить, что и как чувствовали: уверенно или было страшно.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021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IV</a:t>
            </a:r>
            <a:r>
              <a:rPr lang="ru-RU" b="1" i="1" dirty="0" smtClean="0"/>
              <a:t> блок. Коммуникативные </a:t>
            </a:r>
            <a:r>
              <a:rPr lang="ru-RU" b="1" i="1" dirty="0"/>
              <a:t>упражнения</a:t>
            </a:r>
            <a:r>
              <a:rPr lang="ru-RU" b="1" dirty="0"/>
              <a:t> </a:t>
            </a:r>
            <a:r>
              <a:rPr lang="ru-RU" dirty="0"/>
              <a:t>направлены на</a:t>
            </a:r>
            <a:r>
              <a:rPr lang="ru-RU" b="1" dirty="0"/>
              <a:t> </a:t>
            </a:r>
            <a:r>
              <a:rPr lang="ru-RU" dirty="0"/>
              <a:t>развитие навыков социальной перцепции: способности воспринимать и относиться к другому, как отдельной индивидуальности (личности), со своими особенностями, интересами и потребностями, умения присоединяться к группе, действовать как член группы, согласовывать совместные действия. 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Игра «Где мы были, мы не скажем, а что делали, покажем». Дети делятся на группы. Одна группа, предварительно договорившись, изображают различные действия, используя описательные жесты и пантомиму. Например, действия: умывание, чтение книги, катание на коньках, приготовление яичницы, ловля рыбы и т.д.</a:t>
            </a:r>
          </a:p>
          <a:p>
            <a:pPr marL="0" indent="0">
              <a:buNone/>
            </a:pPr>
            <a:r>
              <a:rPr lang="ru-RU" dirty="0"/>
              <a:t>2) Игра «Я люблю». Дети становятся в круг. Взрослый с мячом становится в центр круга и кидает мяч ребенку со словами: «Я люблю бананы». Ребенок ловит мяч, встает в круг и, бросая мяч другому сверстнику, сообщает, что он любит и т.д. В конце игры психолог просит каждого ребенка вспомнить, что любят есть его соседи по кругу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Аналогично «Я не люблю»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937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9136"/>
            <a:ext cx="10515600" cy="58278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3) </a:t>
            </a:r>
            <a:r>
              <a:rPr lang="ru-RU" dirty="0"/>
              <a:t>«Портрет». Дети разбиваются в пары. Каждая пара становится перед большим зеркалом и, рассматривая партнера в зеркале, по очереди описывает его: какого роста, какого цвета волосы, во что одет и обут, какого цвета одежда и т.д. В последующем портрет партнера расширяется: сообщается его возраст, любимая еда, любимые занятия. </a:t>
            </a:r>
          </a:p>
          <a:p>
            <a:r>
              <a:rPr lang="ru-RU" dirty="0" smtClean="0"/>
              <a:t>4) </a:t>
            </a:r>
            <a:r>
              <a:rPr lang="ru-RU" dirty="0"/>
              <a:t>«Мы с тобой похожи тем, что...». Участники выстраиваются в два ряда, лицом друг к другу. Участники первого ряда говорят своим партнерам напротив фразу, которая начинается со слов: «Мы с тобой похожи тем, что...». Например, что живем в одном городе, у нас одинаковый цвет волос, любим шоколад, играть в компьютерные игры, учимся в одном классе и т.д. Затем дети из второго ряда сообщают, чем они похожи с партнером.</a:t>
            </a:r>
          </a:p>
          <a:p>
            <a:r>
              <a:rPr lang="ru-RU" dirty="0" smtClean="0"/>
              <a:t> </a:t>
            </a:r>
            <a:r>
              <a:rPr lang="ru-RU" dirty="0"/>
              <a:t>«Мы с тобой отличаемся тем, что...».</a:t>
            </a:r>
          </a:p>
          <a:p>
            <a:r>
              <a:rPr lang="ru-RU" dirty="0"/>
              <a:t>7) «Я в тебе уверен». Дети объединяются в пары и садятся напротив друг друга. Каждый по очереди высказывается, начиная фразу словами: «Я уверен, что ты…» (например, я уверен, что ты - добрый, умный, не скажешь обо мне плохо). Эта игра проводится после разъяснительной работы, в том числе в ходе таких этапов занятий, как беседа или социальные истории.</a:t>
            </a:r>
          </a:p>
          <a:p>
            <a:r>
              <a:rPr lang="ru-RU" dirty="0"/>
              <a:t>8) «Мне в тебе нравится ...». Все встают в круг. Ведущий бросает мяч одному из участников, говоря при этом: «Мне в тебе нравится...» и, называет понравившееся качество (или несколько качеств). Участник, получивший мяч, бросает его другому ребенку и называет понравившиеся ему в нем качества. Мяч должен побывать у всех участников. Другой вариант упражнения выполняется в парах.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263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IV</a:t>
            </a:r>
            <a:r>
              <a:rPr lang="ru-RU" b="1" dirty="0"/>
              <a:t>. Эмоциональный блок </a:t>
            </a:r>
            <a:r>
              <a:rPr lang="ru-RU" dirty="0"/>
              <a:t>включает в себя комплекс упражнений и игр для развития способности понимать и выражать различные эмоциональные состояния, адекватно реагировать на состояние других людей и отвечать им в тон настроения.</a:t>
            </a:r>
          </a:p>
          <a:p>
            <a:pPr marL="0" indent="0">
              <a:buNone/>
            </a:pPr>
            <a:r>
              <a:rPr lang="ru-RU" dirty="0"/>
              <a:t>1) «Эмоции в картинках». Для игр применяются карточки или фотографии с изображением различных эмоций у людей, причем на каждую эмоцию по 2-3 картинки. Далее возможны различные варианты упражнений. Дети:</a:t>
            </a:r>
          </a:p>
          <a:p>
            <a:pPr marL="0" indent="0">
              <a:buNone/>
            </a:pPr>
            <a:r>
              <a:rPr lang="ru-RU" dirty="0"/>
              <a:t>- находят по просьбе взрослого веселые, грустные, испуганные, удивленные и т.д. лица; </a:t>
            </a:r>
          </a:p>
          <a:p>
            <a:pPr marL="0" indent="0">
              <a:buNone/>
            </a:pPr>
            <a:r>
              <a:rPr lang="ru-RU" dirty="0"/>
              <a:t>-  выбирают парные картинки (изображения лиц с одинаковым выражением лица - эмоцией);</a:t>
            </a:r>
          </a:p>
          <a:p>
            <a:pPr marL="0" indent="0">
              <a:buNone/>
            </a:pPr>
            <a:r>
              <a:rPr lang="ru-RU" dirty="0"/>
              <a:t>- подбирают соответствующую пиктограмму к изображенной на картинке эмоции. </a:t>
            </a:r>
          </a:p>
          <a:p>
            <a:pPr marL="0" indent="0">
              <a:buNone/>
            </a:pPr>
            <a:r>
              <a:rPr lang="ru-RU" dirty="0"/>
              <a:t>2) «Шесть эмоций». Дети сидят перед большим зеркалом (или у каждого свое небольшое зеркало). Психолог просит детей изобразить на лице эмоции: </a:t>
            </a:r>
            <a:r>
              <a:rPr lang="ru-RU" dirty="0">
                <a:hlinkClick r:id="rId2"/>
              </a:rPr>
              <a:t>страха</a:t>
            </a:r>
            <a:r>
              <a:rPr lang="ru-RU" dirty="0"/>
              <a:t>, гнева, отвращения, печали, радости, интереса, удивления. </a:t>
            </a:r>
          </a:p>
          <a:p>
            <a:pPr marL="0" indent="0">
              <a:buNone/>
            </a:pPr>
            <a:r>
              <a:rPr lang="ru-RU" dirty="0"/>
              <a:t>3) «Маска». Дети садятся в круг. Первый участник фиксирует на своем лице какое-нибудь выражение (маску), демонстрирует его всем детям и «передает» соседу справа (слева). Сосед должен в точности повторить это выражение, поменять на новое и «передать» следующему участнику. Также делают все остальные. Выражение лица может быть страшным, смешным, удивленным, угрожающим и др.</a:t>
            </a:r>
          </a:p>
          <a:p>
            <a:pPr marL="0" indent="0">
              <a:buNone/>
            </a:pPr>
            <a:r>
              <a:rPr lang="ru-RU" dirty="0"/>
              <a:t>Далее можно обсудить, какие эмоции обозначали те или иные выражения лица. После вербального обозначения эмоций, можно обсудить в каких ситуациях дети могут переживать те или иные чувства. </a:t>
            </a:r>
          </a:p>
        </p:txBody>
      </p:sp>
    </p:spTree>
    <p:extLst>
      <p:ext uri="{BB962C8B-B14F-4D97-AF65-F5344CB8AC3E}">
        <p14:creationId xmlns:p14="http://schemas.microsoft.com/office/powerpoint/2010/main" val="1757691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r>
              <a:rPr lang="ru-RU" b="1" dirty="0"/>
              <a:t>V.</a:t>
            </a:r>
            <a:r>
              <a:rPr lang="ru-RU" dirty="0"/>
              <a:t> </a:t>
            </a:r>
            <a:r>
              <a:rPr lang="ru-RU" b="1" dirty="0"/>
              <a:t>Игровой блок </a:t>
            </a:r>
            <a:endParaRPr lang="ru-RU" dirty="0"/>
          </a:p>
          <a:p>
            <a:r>
              <a:rPr lang="ru-RU" dirty="0"/>
              <a:t>Игровой блок состоит из различных (традиционных) детских игр, отвечающим определенным требованиям:</a:t>
            </a:r>
          </a:p>
          <a:p>
            <a:r>
              <a:rPr lang="ru-RU" dirty="0"/>
              <a:t>- наличие правил игры и их обязательное выполнение всеми участниками игры;</a:t>
            </a:r>
          </a:p>
          <a:p>
            <a:r>
              <a:rPr lang="ru-RU" dirty="0"/>
              <a:t>- необходимость ожидания очереди;</a:t>
            </a:r>
          </a:p>
          <a:p>
            <a:r>
              <a:rPr lang="ru-RU" dirty="0"/>
              <a:t>- присутствие ситуации успеха (победы) и поражения (проигрыша) и выхода из игры.  </a:t>
            </a:r>
          </a:p>
          <a:p>
            <a:r>
              <a:rPr lang="ru-RU" dirty="0"/>
              <a:t>К этим играм можно отнести детские подвижные игры: классики, игры с мячом и скакалкой по определенным правилам, «вышибалы» и т.д., а также настольные игры: лото, домино и др. </a:t>
            </a:r>
          </a:p>
        </p:txBody>
      </p:sp>
    </p:spTree>
    <p:extLst>
      <p:ext uri="{BB962C8B-B14F-4D97-AF65-F5344CB8AC3E}">
        <p14:creationId xmlns:p14="http://schemas.microsoft.com/office/powerpoint/2010/main" val="417529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628" y="1407921"/>
            <a:ext cx="11168743" cy="4878580"/>
          </a:xfrm>
        </p:spPr>
        <p:txBody>
          <a:bodyPr>
            <a:normAutofit lnSpcReduction="10000"/>
          </a:bodyPr>
          <a:lstStyle/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kk-KZ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Специальная развивающая программа для детей с аутизмом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/Ерсарина А.К.,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Джангельдинова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З.Б.,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Айтжанова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Р.К.- Алматы, ННПЦ КП, 2020.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Утверждено и рекомендовано к использованию Комитетом дошкольного и среднего образования Министерства образования и науки Республики Казахстан (№ 18-1/650 от 29.10.2020г.)</a:t>
            </a:r>
          </a:p>
          <a:p>
            <a:pPr algn="l">
              <a:spcBef>
                <a:spcPts val="0"/>
              </a:spcBef>
            </a:pP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включает в себя четыре программы:</a:t>
            </a:r>
          </a:p>
          <a:p>
            <a:pPr algn="l">
              <a:spcBef>
                <a:spcPts val="0"/>
              </a:spcBef>
            </a:pPr>
            <a:endParaRPr lang="ru-RU" sz="2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раннего и дошкольного возраста с легкими и умеренными аутистическими расстройствами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 algn="l">
              <a:spcBef>
                <a:spcPts val="0"/>
              </a:spcBef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раннего и дошкольного возраста с тяжелыми аутистическими расстройствами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 algn="l">
              <a:spcBef>
                <a:spcPts val="0"/>
              </a:spcBef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предшкольного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школьного возраста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легкими и умеренными аутистическими расстройствами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 algn="l">
              <a:spcBef>
                <a:spcPts val="0"/>
              </a:spcBef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вовлечению родителей в развивающую работу с ребенком.</a:t>
            </a: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Фото Светлый фон неба и облаков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19"/>
          <a:stretch/>
        </p:blipFill>
        <p:spPr bwMode="auto">
          <a:xfrm>
            <a:off x="0" y="-108858"/>
            <a:ext cx="12192001" cy="127362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222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VI</a:t>
            </a:r>
            <a:r>
              <a:rPr lang="ru-RU" b="1" dirty="0"/>
              <a:t>. Социальный блок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1. Социальные истории</a:t>
            </a:r>
            <a:r>
              <a:rPr lang="ru-RU" dirty="0"/>
              <a:t>, представляющие собой разработанные взрослым небольшие тексты, в которых детально и последовательно раскрываются адекватные способы действий в сложных или непонятных для ребенка с аутизмом ситуациях. Они всегда описывают желаемое и не упоминают проблемное поведение. Метод социальных историй позволяет решить следующие задачи:</a:t>
            </a:r>
          </a:p>
          <a:p>
            <a:pPr marL="0" indent="0">
              <a:buNone/>
            </a:pPr>
            <a:r>
              <a:rPr lang="ru-RU" dirty="0"/>
              <a:t>- познакомить с алгоритмом </a:t>
            </a:r>
            <a:r>
              <a:rPr lang="ru-RU" dirty="0" smtClean="0"/>
              <a:t>действий и поведения </a:t>
            </a:r>
            <a:r>
              <a:rPr lang="ru-RU" dirty="0"/>
              <a:t>в незнакомой или непонятной ситуации;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подготовить к предстоящим изменениям в привычной последовательности событий;</a:t>
            </a:r>
          </a:p>
          <a:p>
            <a:pPr marL="0" indent="0">
              <a:buNone/>
            </a:pPr>
            <a:r>
              <a:rPr lang="ru-RU" dirty="0"/>
              <a:t>- помочь в понимании чувств и мыслей других людей.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08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r>
              <a:rPr lang="ru-RU" dirty="0"/>
              <a:t>Социальная история должна быть:</a:t>
            </a:r>
          </a:p>
          <a:p>
            <a:pPr marL="0" indent="0">
              <a:buNone/>
            </a:pPr>
            <a:r>
              <a:rPr lang="ru-RU" dirty="0"/>
              <a:t>1) индивидуальной, содержать информацию касательно конкретного ребенка, его жизни или его трудностей, способов их решения;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smtClean="0"/>
              <a:t> </a:t>
            </a:r>
            <a:r>
              <a:rPr lang="ru-RU" dirty="0"/>
              <a:t>короткой (5-6 фраз) историей, пошагово раскрывающих желаемое поведение или альтернативу проблемному поведению.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понятно изложенной для ребенка и написанной от первого лица в настоящем или будущем времени. Если необходимо сослаться на негативное поведение, оно описывается в третьем лице. Например, «Иногда дети говорят друг другу что-то обидное. Так делать неправильно»;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666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Темами социальных историй могут стать:</a:t>
            </a:r>
          </a:p>
          <a:p>
            <a:pPr marL="0" indent="0">
              <a:buNone/>
            </a:pPr>
            <a:r>
              <a:rPr lang="ru-RU" dirty="0"/>
              <a:t>- общение (со взрослыми и сверстниками, братьями и сестрами, друзьями и противоположным полом); </a:t>
            </a:r>
          </a:p>
          <a:p>
            <a:pPr marL="0" indent="0">
              <a:buNone/>
            </a:pPr>
            <a:r>
              <a:rPr lang="ru-RU" dirty="0"/>
              <a:t>-  самообслуживание (уход за собой, прием пищи, одевание, посещение туалета);</a:t>
            </a:r>
          </a:p>
          <a:p>
            <a:pPr marL="0" indent="0">
              <a:buNone/>
            </a:pPr>
            <a:r>
              <a:rPr lang="ru-RU" dirty="0"/>
              <a:t>-  школа (поведение во время урока, перемены, в столовой, на пришкольном участке и т.д.);</a:t>
            </a:r>
          </a:p>
          <a:p>
            <a:pPr marL="0" indent="0">
              <a:buNone/>
            </a:pPr>
            <a:r>
              <a:rPr lang="ru-RU" dirty="0"/>
              <a:t>- дом (выполнение домашних обязанностей, походы в гости, приход гостей, семейные праздники и т.д.); </a:t>
            </a:r>
          </a:p>
          <a:p>
            <a:pPr marL="0" indent="0">
              <a:buNone/>
            </a:pPr>
            <a:r>
              <a:rPr lang="ru-RU" dirty="0"/>
              <a:t>- эмоции (радость, грусть, удивление, гордость, скука, страх); </a:t>
            </a:r>
          </a:p>
          <a:p>
            <a:pPr marL="0" indent="0">
              <a:buNone/>
            </a:pPr>
            <a:r>
              <a:rPr lang="ru-RU" dirty="0"/>
              <a:t>- досуг (игры, развлечения, спорт, личные интересы);</a:t>
            </a:r>
          </a:p>
          <a:p>
            <a:pPr marL="0" indent="0">
              <a:buNone/>
            </a:pPr>
            <a:r>
              <a:rPr lang="ru-RU" dirty="0"/>
              <a:t>- город (поведение на улице, в театре, магазине, больнице, транспорте и т.п.);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113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/>
          </a:bodyPr>
          <a:lstStyle/>
          <a:p>
            <a:r>
              <a:rPr lang="ru-RU" i="1" u="sng" dirty="0"/>
              <a:t>Я на уроке.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Я школьник. Учусь в первом классе. Во время урока дети слушают учителя. </a:t>
            </a:r>
            <a:r>
              <a:rPr lang="ru-RU" dirty="0" smtClean="0"/>
              <a:t>На </a:t>
            </a:r>
            <a:r>
              <a:rPr lang="ru-RU" dirty="0"/>
              <a:t>уроке я соблюдаю </a:t>
            </a:r>
            <a:r>
              <a:rPr lang="ru-RU" dirty="0" smtClean="0"/>
              <a:t>правила. Смотрю </a:t>
            </a:r>
            <a:r>
              <a:rPr lang="ru-RU" dirty="0"/>
              <a:t>на </a:t>
            </a:r>
            <a:r>
              <a:rPr lang="ru-RU" dirty="0" smtClean="0"/>
              <a:t>учителя. Слушаю </a:t>
            </a:r>
            <a:r>
              <a:rPr lang="ru-RU" dirty="0"/>
              <a:t>учителя</a:t>
            </a:r>
            <a:r>
              <a:rPr lang="ru-RU" dirty="0" smtClean="0"/>
              <a:t>. Когда </a:t>
            </a:r>
            <a:r>
              <a:rPr lang="ru-RU" dirty="0"/>
              <a:t>я хочу ответить или </a:t>
            </a:r>
            <a:r>
              <a:rPr lang="ru-RU" dirty="0" smtClean="0"/>
              <a:t>спросить, </a:t>
            </a:r>
            <a:r>
              <a:rPr lang="ru-RU" dirty="0"/>
              <a:t>я поднимаю руку.</a:t>
            </a:r>
          </a:p>
          <a:p>
            <a:pPr marL="0" indent="0">
              <a:buNone/>
            </a:pPr>
            <a:r>
              <a:rPr lang="ru-RU" dirty="0"/>
              <a:t>Когда я слушаю учителя, то я учусь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i="1" u="sng" dirty="0"/>
              <a:t>Я и моя учительница.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Я учусь в первом классе. Мою учительницу зовут Эльвира Маратовна. Иногда она задает вопрос </a:t>
            </a:r>
            <a:r>
              <a:rPr lang="ru-RU" dirty="0" smtClean="0"/>
              <a:t>мне </a:t>
            </a:r>
            <a:r>
              <a:rPr lang="ru-RU" dirty="0"/>
              <a:t>и я отвечаю. Иногда она подходит ко мне, чтобы помочь выполнить задание. Эльвира Маратовна разговаривает со многими детьми и с другими взрослыми. </a:t>
            </a:r>
          </a:p>
          <a:p>
            <a:pPr marL="0" indent="0">
              <a:buNone/>
            </a:pPr>
            <a:r>
              <a:rPr lang="ru-RU" dirty="0"/>
              <a:t>Когда Эльвира Маратовна общается с другими детьми и взрослыми, я буду продолжать выполнять задание или сидеть тихо. Это обрадует мою учительницу. А мои родители будут рады за меня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550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447" y="66502"/>
            <a:ext cx="10515600" cy="65919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2) Обсуждение </a:t>
            </a:r>
            <a:r>
              <a:rPr lang="ru-RU" b="1" dirty="0"/>
              <a:t>книг, мультфильмов, фильмов, тематические беседы.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Вначале отбирается </a:t>
            </a:r>
            <a:r>
              <a:rPr lang="ru-RU" dirty="0"/>
              <a:t>несколько коротких </a:t>
            </a:r>
            <a:r>
              <a:rPr lang="ru-RU" dirty="0" smtClean="0"/>
              <a:t>рассказов </a:t>
            </a:r>
            <a:r>
              <a:rPr lang="ru-RU" dirty="0"/>
              <a:t>с моралью. Для этого используются произведения детской литературы (детские и народные сказки, рассказы Н. Носова и пр.). </a:t>
            </a:r>
          </a:p>
          <a:p>
            <a:pPr marL="0" indent="0">
              <a:buNone/>
            </a:pPr>
            <a:r>
              <a:rPr lang="ru-RU" dirty="0"/>
              <a:t>Чтение текстов происходит с постепенным увеличением их содержания</a:t>
            </a:r>
            <a:r>
              <a:rPr lang="ru-RU" dirty="0" smtClean="0"/>
              <a:t>: Необходимы </a:t>
            </a:r>
            <a:r>
              <a:rPr lang="ru-RU" dirty="0"/>
              <a:t>постоянные комментарии взрослого, отражающие его отношение к происходящему и дающие эмоциональную оценку событиям и персонажам.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После чтения или сокращенного пересказа взрослый предлагает детям ответить на вопросы на понимание:</a:t>
            </a:r>
          </a:p>
          <a:p>
            <a:pPr marL="0" indent="0">
              <a:buNone/>
            </a:pPr>
            <a:r>
              <a:rPr lang="ru-RU" dirty="0" smtClean="0"/>
              <a:t>- сюжета (последовательности) событий в рассказе: что было сначала, потом; куда отправился герой? Кто встретился ему на пути? Что он сказал?;</a:t>
            </a:r>
          </a:p>
          <a:p>
            <a:pPr marL="0" indent="0">
              <a:buNone/>
            </a:pPr>
            <a:r>
              <a:rPr lang="ru-RU" dirty="0" smtClean="0"/>
              <a:t>- причинно-следственных связей: почему он ушел из дому, зачем он спрятал деньги и т.п.;</a:t>
            </a:r>
          </a:p>
          <a:p>
            <a:pPr marL="0" indent="0">
              <a:buNone/>
            </a:pPr>
            <a:r>
              <a:rPr lang="ru-RU" dirty="0" smtClean="0"/>
              <a:t>- мотивов поступков и действий персонажей: почему, он так поступил, зачем он это сделал?</a:t>
            </a:r>
          </a:p>
          <a:p>
            <a:pPr marL="0" indent="0">
              <a:buNone/>
            </a:pPr>
            <a:r>
              <a:rPr lang="ru-RU" dirty="0" smtClean="0"/>
              <a:t>- чувств и переживаний героев: что он чувствовал? Почему ему было обидно?</a:t>
            </a:r>
          </a:p>
        </p:txBody>
      </p:sp>
    </p:spTree>
    <p:extLst>
      <p:ext uri="{BB962C8B-B14F-4D97-AF65-F5344CB8AC3E}">
        <p14:creationId xmlns:p14="http://schemas.microsoft.com/office/powerpoint/2010/main" val="4163310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447" y="315884"/>
            <a:ext cx="10515600" cy="6342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Аналогичным </a:t>
            </a:r>
            <a:r>
              <a:rPr lang="ru-RU" dirty="0"/>
              <a:t>образом обсуждаются мультфильмы или детские фильмы.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 </a:t>
            </a:r>
            <a:r>
              <a:rPr lang="ru-RU" dirty="0"/>
              <a:t>Игра «Расскажи историю». Детям предлагают рассказать свою историю: случай, событие из их жизни (поход в зоопарк, поездка за город, день рождение и т.п.). Детей учат составлять план рассказа, описывать сюжет, место действия, использовать такие связи в тексте как: поэтому, а потом, после этого, но. Можно использовать зрительные опоры, фотографии, картинки. </a:t>
            </a:r>
          </a:p>
          <a:p>
            <a:pPr marL="0" indent="0">
              <a:buNone/>
            </a:pPr>
            <a:r>
              <a:rPr lang="ru-RU" dirty="0"/>
              <a:t>Отдельно рекомендуется работать над смешными историями для развития понимания юмора, шуток.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30250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Благодарю </a:t>
            </a:r>
            <a:r>
              <a:rPr lang="ru-RU" smtClean="0"/>
              <a:t>за внимание!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7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Специальная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развивающая программа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психологической работы с аутичными детьми школьного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возраста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Программа подгрупповых/групповых занятий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для детей с легкими и умеренными аутистическими расстройствами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предшкольного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школьного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возраста (6-12 лет).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Дети - не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имеют нарушений интеллекта и выраженных речевых расстройств и способны обучаться по общеобразовательной программе или программе для детей с задержкой психического развития.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8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7572"/>
            <a:ext cx="10515600" cy="6151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аутичного ребенка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5716"/>
            <a:ext cx="10515600" cy="512124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Для успешного включения аутичного ребенка в школьную жизнь необходимо выполнений нескольких условий. К ним относятся: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1. Подготовка ребенка к школе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2. Доброжелательное отношение и эмоциональная поддержка аутичного ребенка.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3. Продуманная и четкая организация  жизни  в условиях школы.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4. </a:t>
            </a: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Учет индивидуальных особенностей аутичного ребенка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Индивидуальная психологическая работа с ребенком,  направленная на социальное, эмоциональное и личностное развитие детей.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6.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Профессиональная поддержка учителя.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7.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Поддержка их семей и координация взаимодействия родите­лей с учителями и  специалистами.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sz="2300" dirty="0">
                <a:solidFill>
                  <a:schemeClr val="accent1">
                    <a:lumMod val="50000"/>
                  </a:schemeClr>
                </a:solidFill>
              </a:rPr>
              <a:t>Помощь  сверстников в понимании и принятии их особого одноклассника.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63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Психологическая работа </a:t>
            </a:r>
            <a:r>
              <a:rPr lang="ru-RU" b="1" dirty="0" smtClean="0"/>
              <a:t>с аутичным ребенком </a:t>
            </a:r>
          </a:p>
          <a:p>
            <a:pPr marL="0" indent="0" algn="ctr">
              <a:buNone/>
            </a:pPr>
            <a:r>
              <a:rPr lang="ru-RU" b="1" dirty="0" smtClean="0"/>
              <a:t>в общеобразовательной школе</a:t>
            </a:r>
          </a:p>
          <a:p>
            <a:pPr marL="0" indent="0">
              <a:buNone/>
            </a:pPr>
            <a:r>
              <a:rPr lang="ru-RU" b="1" dirty="0"/>
              <a:t>Основные проблемы ребенка </a:t>
            </a:r>
            <a:r>
              <a:rPr lang="ru-RU" dirty="0"/>
              <a:t>РАС в школе связаны с трудностями организации его поведения и обучения на уроке: адаптацией к новым, школьным условиям, усвоением школьного режима, правил поведения и взаимодействия с учителем и детьми, формированием навыков самостоятельной учебной деятельности. </a:t>
            </a:r>
          </a:p>
          <a:p>
            <a:pPr marL="0" indent="0">
              <a:buNone/>
            </a:pPr>
            <a:r>
              <a:rPr lang="ru-RU" b="1" dirty="0"/>
              <a:t>Фокус психологической работы </a:t>
            </a:r>
            <a:r>
              <a:rPr lang="ru-RU" dirty="0" smtClean="0"/>
              <a:t>-  формирование не сколько умственных</a:t>
            </a:r>
            <a:r>
              <a:rPr lang="ru-RU" dirty="0"/>
              <a:t>, </a:t>
            </a:r>
            <a:r>
              <a:rPr lang="ru-RU" dirty="0" smtClean="0"/>
              <a:t>речевых, </a:t>
            </a:r>
            <a:r>
              <a:rPr lang="ru-RU" dirty="0"/>
              <a:t>а </a:t>
            </a:r>
            <a:r>
              <a:rPr lang="ru-RU" dirty="0" smtClean="0"/>
              <a:t>прежде всего коммуникативных, </a:t>
            </a:r>
            <a:r>
              <a:rPr lang="ru-RU" dirty="0"/>
              <a:t>социальных, поведенческих навыков, которые </a:t>
            </a:r>
            <a:r>
              <a:rPr lang="ru-RU" dirty="0" smtClean="0"/>
              <a:t>помогут  </a:t>
            </a:r>
            <a:r>
              <a:rPr lang="ru-RU" dirty="0"/>
              <a:t>ребенку освоить </a:t>
            </a:r>
            <a:r>
              <a:rPr lang="ru-RU" dirty="0" smtClean="0"/>
              <a:t>школьный </a:t>
            </a:r>
            <a:r>
              <a:rPr lang="ru-RU" dirty="0"/>
              <a:t>режим и правила поведения </a:t>
            </a:r>
            <a:r>
              <a:rPr lang="ru-RU" dirty="0" smtClean="0"/>
              <a:t>на уроке и научиться самостоятельно работать </a:t>
            </a:r>
            <a:r>
              <a:rPr lang="ru-RU" dirty="0"/>
              <a:t>в классе.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77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Цель работы – формирование коммуникативных и социальных навыков, умения поддерживать социальные отношения с учителем, сверстниками, повышение социальной компетентности, способности к самостоятельному школьному обучению. 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 marL="0" indent="0">
              <a:buNone/>
            </a:pPr>
            <a:r>
              <a:rPr lang="ru-RU" dirty="0"/>
              <a:t>1. Повышение психофизического тонуса, психической активности и выносливости в общении и социальном взаимодействии.</a:t>
            </a:r>
          </a:p>
          <a:p>
            <a:pPr marL="0" indent="0">
              <a:buNone/>
            </a:pPr>
            <a:r>
              <a:rPr lang="ru-RU" dirty="0"/>
              <a:t>2. Развитие навыков коммуникации и социального взаимодействия: </a:t>
            </a:r>
          </a:p>
          <a:p>
            <a:pPr marL="0" indent="0">
              <a:buNone/>
            </a:pPr>
            <a:r>
              <a:rPr lang="ru-RU" dirty="0"/>
              <a:t>- в общении со сверстниками: на телесном, вербальном уровне;</a:t>
            </a:r>
          </a:p>
          <a:p>
            <a:pPr marL="0" indent="0">
              <a:buNone/>
            </a:pPr>
            <a:r>
              <a:rPr lang="ru-RU" dirty="0"/>
              <a:t>- в общении с учителем, незнакомыми взрослыми в различных социальных ситуациях;</a:t>
            </a:r>
          </a:p>
          <a:p>
            <a:pPr marL="0" indent="0">
              <a:buNone/>
            </a:pPr>
            <a:r>
              <a:rPr lang="ru-RU" dirty="0"/>
              <a:t>- формирование способности к спонтанному и произвольному общению, умению вести диалог, освоение правил общения между людьми.</a:t>
            </a:r>
          </a:p>
          <a:p>
            <a:pPr marL="0" indent="0">
              <a:buNone/>
            </a:pPr>
            <a:r>
              <a:rPr lang="ru-RU" dirty="0"/>
              <a:t>2. Развитие эмоционально-волевой сферы:</a:t>
            </a:r>
          </a:p>
          <a:p>
            <a:pPr marL="0" indent="0">
              <a:buNone/>
            </a:pPr>
            <a:r>
              <a:rPr lang="ru-RU" dirty="0"/>
              <a:t>- умения понимать и выражать эмоции и чувства в различных ситуациях общения;</a:t>
            </a:r>
          </a:p>
          <a:p>
            <a:pPr marL="0" indent="0">
              <a:buNone/>
            </a:pPr>
            <a:r>
              <a:rPr lang="ru-RU" dirty="0"/>
              <a:t>-  эмоциональной отзывчивости, сопереживания;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7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Повышение психофизического тонуса, психической активности и выносливости в общении и социальном взаимодействии.</a:t>
            </a:r>
          </a:p>
          <a:p>
            <a:pPr marL="0" indent="0">
              <a:buNone/>
            </a:pPr>
            <a:r>
              <a:rPr lang="ru-RU" dirty="0"/>
              <a:t>2. Развитие навыков коммуникации и социального взаимодействия: </a:t>
            </a:r>
          </a:p>
          <a:p>
            <a:pPr marL="0" indent="0">
              <a:buNone/>
            </a:pPr>
            <a:r>
              <a:rPr lang="ru-RU" dirty="0"/>
              <a:t>- в общении со сверстниками: на телесном, вербальном уровне;</a:t>
            </a:r>
          </a:p>
          <a:p>
            <a:pPr marL="0" indent="0">
              <a:buNone/>
            </a:pPr>
            <a:r>
              <a:rPr lang="ru-RU" dirty="0"/>
              <a:t>- в общении с учителем, незнакомыми взрослыми в различных социальных ситуациях;</a:t>
            </a:r>
          </a:p>
          <a:p>
            <a:pPr marL="0" indent="0">
              <a:buNone/>
            </a:pPr>
            <a:r>
              <a:rPr lang="ru-RU" dirty="0"/>
              <a:t>- формирование способности к спонтанному и произвольному общению, умению вести диалог, освоение правил общения между людьми.</a:t>
            </a:r>
          </a:p>
          <a:p>
            <a:pPr marL="0" indent="0">
              <a:buNone/>
            </a:pPr>
            <a:r>
              <a:rPr lang="ru-RU" dirty="0"/>
              <a:t>2. Развитие эмоционально-волевой сферы:</a:t>
            </a:r>
          </a:p>
          <a:p>
            <a:pPr marL="0" indent="0">
              <a:buNone/>
            </a:pPr>
            <a:r>
              <a:rPr lang="ru-RU" dirty="0"/>
              <a:t>- умения понимать и выражать эмоции и чувства в различных ситуациях общения;</a:t>
            </a:r>
          </a:p>
          <a:p>
            <a:pPr marL="0" indent="0">
              <a:buNone/>
            </a:pPr>
            <a:r>
              <a:rPr lang="ru-RU" dirty="0"/>
              <a:t>-  эмоциональной отзывчивости, сопереживания;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098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4.</a:t>
            </a:r>
            <a:r>
              <a:rPr lang="ru-RU" dirty="0"/>
              <a:t> </a:t>
            </a:r>
            <a:r>
              <a:rPr lang="ru-RU" dirty="0" smtClean="0"/>
              <a:t>Формирование </a:t>
            </a:r>
            <a:r>
              <a:rPr lang="ru-RU" dirty="0"/>
              <a:t>произвольной и волевой регуляции </a:t>
            </a:r>
            <a:r>
              <a:rPr lang="ru-RU" dirty="0" smtClean="0"/>
              <a:t>учебной деятельности и поведения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/>
              <a:t>освоение </a:t>
            </a:r>
            <a:r>
              <a:rPr lang="ru-RU" dirty="0"/>
              <a:t>роли ученика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- усвоение школьного режима и правил поведения.</a:t>
            </a:r>
          </a:p>
          <a:p>
            <a:pPr marL="0" indent="0">
              <a:buNone/>
            </a:pPr>
            <a:r>
              <a:rPr lang="ru-RU" dirty="0" smtClean="0"/>
              <a:t>- умения самостоятельно принимать, планировать, выполнять и контролировать учебные задания.</a:t>
            </a:r>
          </a:p>
          <a:p>
            <a:pPr marL="0" indent="0">
              <a:buNone/>
            </a:pPr>
            <a:r>
              <a:rPr lang="ru-RU" dirty="0" smtClean="0"/>
              <a:t>5. Развитие </a:t>
            </a:r>
            <a:r>
              <a:rPr lang="ru-RU" dirty="0"/>
              <a:t>личности и социального поведения:</a:t>
            </a:r>
          </a:p>
          <a:p>
            <a:pPr marL="0" indent="0">
              <a:buNone/>
            </a:pPr>
            <a:r>
              <a:rPr lang="ru-RU" dirty="0"/>
              <a:t>- формирование представлений о себе, других людях;</a:t>
            </a:r>
          </a:p>
          <a:p>
            <a:pPr marL="0" indent="0">
              <a:buNone/>
            </a:pPr>
            <a:r>
              <a:rPr lang="ru-RU" dirty="0"/>
              <a:t>- овладение первоначальными представлениями о межличностных и социальных отношениях;</a:t>
            </a:r>
          </a:p>
          <a:p>
            <a:pPr marL="0" indent="0">
              <a:buNone/>
            </a:pPr>
            <a:r>
              <a:rPr lang="ru-RU" dirty="0"/>
              <a:t>-  развитие способности понимать мотивы поступков, действий, поведения других людей;</a:t>
            </a:r>
          </a:p>
          <a:p>
            <a:pPr marL="0" indent="0">
              <a:buNone/>
            </a:pPr>
            <a:r>
              <a:rPr lang="ru-RU" dirty="0"/>
              <a:t>- усвоение различных навыков социального поведения.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03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Методы и технологии развивающей работы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Методы и приемы телесно-ориентированной терапии, </a:t>
            </a:r>
            <a:r>
              <a:rPr lang="ru-RU" dirty="0" err="1"/>
              <a:t>кинезотерапии</a:t>
            </a:r>
            <a:r>
              <a:rPr lang="ru-RU" dirty="0"/>
              <a:t>, сенсомоторной и нейропсихологической коррекции применяются на занятиях с аутичными детьми для повышения психофизического тонуса </a:t>
            </a:r>
            <a:r>
              <a:rPr lang="ru-RU" dirty="0" smtClean="0"/>
              <a:t>развитию </a:t>
            </a:r>
            <a:r>
              <a:rPr lang="ru-RU" dirty="0"/>
              <a:t>произвольного внимания и произвольной регуляции </a:t>
            </a:r>
            <a:r>
              <a:rPr lang="ru-RU" dirty="0" smtClean="0"/>
              <a:t>поведения.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Методы </a:t>
            </a:r>
            <a:r>
              <a:rPr lang="ru-RU" dirty="0"/>
              <a:t>и приемы, используемые в детской психологии по развитию навыков общения и взаимодействия со сверстниками. Применяются различные коммуникативные, а также эмоциональные игры и упражнения, элементы </a:t>
            </a:r>
            <a:r>
              <a:rPr lang="ru-RU" dirty="0" err="1"/>
              <a:t>психодрамы</a:t>
            </a:r>
            <a:r>
              <a:rPr lang="ru-RU" dirty="0"/>
              <a:t>, тематических бесед и обсуждений, получившие широкое распространение в практике традиционной психологической работы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Метод «Социальной истории</a:t>
            </a:r>
            <a:r>
              <a:rPr lang="ru-RU" dirty="0" smtClean="0"/>
              <a:t>» (Кэрол Грей), </a:t>
            </a:r>
            <a:r>
              <a:rPr lang="ru-RU" dirty="0"/>
              <a:t>посредством которого адекватное социальное поведение у ребенка формируется через объяснения в форме специально составленной истории</a:t>
            </a:r>
          </a:p>
        </p:txBody>
      </p:sp>
    </p:spTree>
    <p:extLst>
      <p:ext uri="{BB962C8B-B14F-4D97-AF65-F5344CB8AC3E}">
        <p14:creationId xmlns:p14="http://schemas.microsoft.com/office/powerpoint/2010/main" val="1445738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3072</Words>
  <Application>Microsoft Office PowerPoint</Application>
  <PresentationFormat>Широкоэкранный</PresentationFormat>
  <Paragraphs>179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       </vt:lpstr>
      <vt:lpstr>Презентация PowerPoint</vt:lpstr>
      <vt:lpstr>Специальная развивающая программа психологической работы с аутичными детьми школьного возраста  </vt:lpstr>
      <vt:lpstr>Организация обучения аутичного ребенка в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помощи детям с аутизмом в системе образования в Республике Казахстан</dc:title>
  <dc:creator>user</dc:creator>
  <cp:lastModifiedBy>user</cp:lastModifiedBy>
  <cp:revision>85</cp:revision>
  <dcterms:created xsi:type="dcterms:W3CDTF">2022-03-28T06:31:14Z</dcterms:created>
  <dcterms:modified xsi:type="dcterms:W3CDTF">2023-03-30T06:44:56Z</dcterms:modified>
</cp:coreProperties>
</file>